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3"/>
  </p:notesMasterIdLst>
  <p:handoutMasterIdLst>
    <p:handoutMasterId r:id="rId24"/>
  </p:handoutMasterIdLst>
  <p:sldIdLst>
    <p:sldId id="256" r:id="rId2"/>
    <p:sldId id="264" r:id="rId3"/>
    <p:sldId id="266" r:id="rId4"/>
    <p:sldId id="261" r:id="rId5"/>
    <p:sldId id="263" r:id="rId6"/>
    <p:sldId id="284" r:id="rId7"/>
    <p:sldId id="269" r:id="rId8"/>
    <p:sldId id="271" r:id="rId9"/>
    <p:sldId id="272" r:id="rId10"/>
    <p:sldId id="273" r:id="rId11"/>
    <p:sldId id="274" r:id="rId12"/>
    <p:sldId id="270" r:id="rId13"/>
    <p:sldId id="276" r:id="rId14"/>
    <p:sldId id="281" r:id="rId15"/>
    <p:sldId id="275" r:id="rId16"/>
    <p:sldId id="277" r:id="rId17"/>
    <p:sldId id="283" r:id="rId18"/>
    <p:sldId id="278" r:id="rId19"/>
    <p:sldId id="280" r:id="rId20"/>
    <p:sldId id="282" r:id="rId21"/>
    <p:sldId id="265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92"/>
    <p:restoredTop sz="96405"/>
  </p:normalViewPr>
  <p:slideViewPr>
    <p:cSldViewPr snapToGrid="0" snapToObjects="1">
      <p:cViewPr varScale="1">
        <p:scale>
          <a:sx n="155" d="100"/>
          <a:sy n="155" d="100"/>
        </p:scale>
        <p:origin x="208" y="3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26" d="100"/>
          <a:sy n="126" d="100"/>
        </p:scale>
        <p:origin x="326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03DE7A1-57B5-85BA-F6EE-0E77F21AF7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AEF464-80F9-FA84-085C-76FF046F8D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1A9CAB-F9CB-744F-968F-2E84B5BF6553}" type="datetimeFigureOut">
              <a:rPr lang="en-CN" smtClean="0"/>
              <a:t>2023/10/14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8797D8-3A6D-55D5-D0B9-73E0137C05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41CD8C-E73C-358B-B905-01FDCB51B9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8F0BC6-6D0A-034F-A065-611A2F14B8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325009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381727-9E4D-9E48-A132-4241982DC73E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F20613-B73D-1248-AFEE-C98381C24E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4413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F20613-B73D-1248-AFEE-C98381C24E7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4456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F20613-B73D-1248-AFEE-C98381C24E78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3929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F20613-B73D-1248-AFEE-C98381C24E78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4535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726F88-23A9-3344-B47D-C2E09833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544C61-2169-4D48-BD3A-57A91599AD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zh-CN"/>
              <a:t>Click to edit Master subtitle style</a:t>
            </a:r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2566B9-6469-DB44-B256-EC6B2A752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E3846D-CA72-F041-9238-D50EF9F11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A31C62-5FD5-D346-88F6-5575ED085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0211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3EFFE2-D601-8B49-8D7F-40EE547F4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1C547B-F634-8E48-94F9-6CB6C49876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86530F-D588-E34C-B1F7-92C73B9FF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B601B5-850C-D345-83D2-497068810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287760-DF7E-3942-9618-1947EA471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2984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E675797-7FE8-C648-97B0-B3D3A4694F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680F72-34E3-6B46-AD0D-969C64403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41937-58D7-4E41-A40A-FB3D7AAD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F7F8EF-9B49-6146-B814-C58024AFD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B9E063-A21F-E840-8F97-D59F1D83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930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16832-61FA-3040-86F9-02B4F0BB6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51EFF8-A61C-9D4E-8359-8DB4B75CE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7E8585-CC51-FA48-AE94-2EF5523DE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EB55F7-53B6-6549-9BA5-4D2189251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907C4E-BE6C-2847-9A27-7D0360CDC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9597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F84454-905C-6047-BB55-CA8ADEA2F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6C698C-6DE0-5F41-8C90-42B87A803C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FDD661-2BED-124F-A38C-49872473C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6405EE-94B3-B444-9EEA-B52D24114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31BCA0-E703-744E-8B14-50759E324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1697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DD54D2-B005-0747-9091-2AC0DEA8D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9166D6-D8D9-924A-9982-D4646983B5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CA2B6F-E93C-8948-A998-7A620FD10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540778-8F5A-5346-93A2-6C72676B8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174B91-9438-5140-B16A-38ABF9852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417291-B46B-3C4E-A929-F28FA1B8B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500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976ED2-F95F-134A-B3C2-E91B3D8B1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56E0BF-4215-B44D-B953-CD442C2CC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AAD74F-7C96-314D-A52C-C96CE31B0B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3C213B6-3B87-0B43-968D-81597960AB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A8099CC-E2B3-0444-83EC-DBF230E391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B7C7FCF-8755-094C-B00E-7FD8C7600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3BC6557-FD49-3142-A855-2DDB43AAB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72D0A50-EDF0-814D-8C73-69968E1A7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9713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D09252-CA38-9B4E-B6F1-73AC84383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99529D6-7B9B-C847-8ABB-F147FD0BF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94C129E-A34F-6444-A19A-96069C639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063FD3-5B41-5D47-B388-2B92AA62A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9820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915C657-E76C-B64F-BDB5-F161342BB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19364EB-1CB3-5147-A352-1B228E86A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AB6553-68A0-274B-B95B-86F115A0D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02735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FE7966-47A3-C342-8411-7717E07ED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F1F787-2948-0543-B3F2-784916308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451B0A-7217-994A-BDBF-A9A1B048FC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6FDBE7-B7DA-444B-AFE9-7E211A0B7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70F230-3845-7C45-8D79-0755BF55E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AF2B33-DE0F-8845-A949-873E0EE71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4947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D0E08-A85E-DF41-AF8B-CFCA80E25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CBD4033-CB1E-9B41-94E8-567C03D1F4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en-US" altLang="zh-CN"/>
              <a:t>Click icon to add picture</a:t>
            </a:r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FE5B54C-AABC-144B-B287-F09A055B8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D5C369-5E0D-B448-9806-80FB6EFB9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1128B3-3582-8D41-BAF3-EC40A9D62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E4B39F-0291-EC46-91EB-5F324A24F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6747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DE919EB-E311-5445-8C70-0B2F0F119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92A023-F3DA-CE4C-AEDA-A7D0E09C9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09AB00-383C-E545-9061-35DDF6FE89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0EA6F-702E-CF4A-80E7-5452F4948C61}" type="datetimeFigureOut">
              <a:rPr kumimoji="1" lang="zh-CN" altLang="en-US" smtClean="0"/>
              <a:t>2023/10/14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525AA-BEFD-0548-BD39-644EE7162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CA7BD3-A251-5147-862A-72D7B0564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E96C3B-EC50-F149-885B-EC9CB8E7F3E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780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16D3DFC-7348-E26E-2E1F-2621D2932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8" y="0"/>
            <a:ext cx="12192000" cy="6858000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3A42C18B-6445-AAA1-A35F-48EE724CC7A4}"/>
              </a:ext>
            </a:extLst>
          </p:cNvPr>
          <p:cNvSpPr txBox="1">
            <a:spLocks/>
          </p:cNvSpPr>
          <p:nvPr/>
        </p:nvSpPr>
        <p:spPr>
          <a:xfrm>
            <a:off x="1263805" y="765524"/>
            <a:ext cx="966439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" altLang="zh-CN" sz="4400" b="1">
                <a:latin typeface="SimHei" panose="02010609060101010101" pitchFamily="49" charset="-122"/>
                <a:ea typeface="SimHei" panose="02010609060101010101" pitchFamily="49" charset="-122"/>
              </a:rPr>
              <a:t>Apache Pulsar</a:t>
            </a:r>
            <a:r>
              <a:rPr kumimoji="1" lang="zh-CN" altLang="en-US" sz="4400" b="1">
                <a:latin typeface="SimHei" panose="02010609060101010101" pitchFamily="49" charset="-122"/>
                <a:ea typeface="SimHei" panose="02010609060101010101" pitchFamily="49" charset="-122"/>
              </a:rPr>
              <a:t>在腾讯云上的最佳实践</a:t>
            </a:r>
            <a:endParaRPr kumimoji="1" lang="zh-CN" altLang="en-US" sz="44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副标题 2">
            <a:extLst>
              <a:ext uri="{FF2B5EF4-FFF2-40B4-BE49-F238E27FC236}">
                <a16:creationId xmlns:a16="http://schemas.microsoft.com/office/drawing/2014/main" id="{3DD78024-0599-54C2-E837-5EC412F2EF00}"/>
              </a:ext>
            </a:extLst>
          </p:cNvPr>
          <p:cNvSpPr txBox="1">
            <a:spLocks/>
          </p:cNvSpPr>
          <p:nvPr/>
        </p:nvSpPr>
        <p:spPr>
          <a:xfrm>
            <a:off x="1524000" y="4226312"/>
            <a:ext cx="9144000" cy="1031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zh-CN" altLang="en-US" b="1" dirty="0">
                <a:latin typeface="KaiTi" panose="02010609060101010101" pitchFamily="49" charset="-122"/>
                <a:ea typeface="KaiTi" panose="02010609060101010101" pitchFamily="49" charset="-122"/>
              </a:rPr>
              <a:t>林宇强</a:t>
            </a:r>
            <a:r>
              <a:rPr kumimoji="1" lang="en-US" altLang="zh-CN" b="1" dirty="0">
                <a:latin typeface="KaiTi" panose="02010609060101010101" pitchFamily="49" charset="-122"/>
                <a:ea typeface="KaiTi" panose="02010609060101010101" pitchFamily="49" charset="-122"/>
              </a:rPr>
              <a:t>@</a:t>
            </a:r>
            <a:r>
              <a:rPr kumimoji="1" lang="zh-CN" altLang="en-US" b="1" dirty="0">
                <a:latin typeface="KaiTi" panose="02010609060101010101" pitchFamily="49" charset="-122"/>
                <a:ea typeface="KaiTi" panose="02010609060101010101" pitchFamily="49" charset="-122"/>
              </a:rPr>
              <a:t>腾讯云</a:t>
            </a:r>
            <a:endParaRPr kumimoji="1" lang="en-US" altLang="zh-CN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r"/>
            <a:r>
              <a:rPr kumimoji="1" lang="en-US" altLang="zh-CN" b="1" dirty="0">
                <a:latin typeface="KaiTi" panose="02010609060101010101" pitchFamily="49" charset="-122"/>
                <a:ea typeface="KaiTi" panose="02010609060101010101" pitchFamily="49" charset="-122"/>
              </a:rPr>
              <a:t>2023-10-14</a:t>
            </a:r>
            <a:endParaRPr kumimoji="1" lang="zh-CN" altLang="en-US" b="1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9163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接入方式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——</a:t>
            </a:r>
            <a:r>
              <a:rPr kumimoji="1" lang="en-US" altLang="zh-CN" sz="3600" dirty="0" err="1">
                <a:latin typeface="SimHei" panose="02010609060101010101" pitchFamily="49" charset="-122"/>
                <a:ea typeface="SimHei" panose="02010609060101010101" pitchFamily="49" charset="-122"/>
              </a:rPr>
              <a:t>vpc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接入</a:t>
            </a:r>
          </a:p>
        </p:txBody>
      </p:sp>
      <p:pic>
        <p:nvPicPr>
          <p:cNvPr id="3" name="图片 2" descr="图示, 示意图&#10;&#10;描述已自动生成">
            <a:extLst>
              <a:ext uri="{FF2B5EF4-FFF2-40B4-BE49-F238E27FC236}">
                <a16:creationId xmlns:a16="http://schemas.microsoft.com/office/drawing/2014/main" id="{F701A21A-D020-4467-86D4-6A759356C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009" y="1509824"/>
            <a:ext cx="7735185" cy="515679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9EB07B3-6987-EE87-60EB-2A1BC07C9205}"/>
              </a:ext>
            </a:extLst>
          </p:cNvPr>
          <p:cNvSpPr txBox="1"/>
          <p:nvPr/>
        </p:nvSpPr>
        <p:spPr>
          <a:xfrm>
            <a:off x="504516" y="1930139"/>
            <a:ext cx="3429531" cy="2252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跨网络平面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云厂商场景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同节点有多个</a:t>
            </a:r>
            <a:r>
              <a:rPr kumimoji="1" lang="en-US" altLang="zh-CN" sz="2400" dirty="0" err="1"/>
              <a:t>ip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对寻址结果要求提高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946578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接入方式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——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公网接入</a:t>
            </a:r>
          </a:p>
        </p:txBody>
      </p:sp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E40D1F55-8732-6AA6-AC2E-846B99423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530" y="1549891"/>
            <a:ext cx="7221574" cy="513592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11BCC65-E8E7-23E8-1A4A-DBDDCE820501}"/>
              </a:ext>
            </a:extLst>
          </p:cNvPr>
          <p:cNvSpPr txBox="1"/>
          <p:nvPr/>
        </p:nvSpPr>
        <p:spPr>
          <a:xfrm>
            <a:off x="504516" y="1930139"/>
            <a:ext cx="3429531" cy="2252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跨网络平面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云厂商场景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同节点有多个</a:t>
            </a:r>
            <a:r>
              <a:rPr kumimoji="1" lang="en-US" altLang="zh-CN" sz="2400" dirty="0" err="1"/>
              <a:t>ip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对寻址结果要求提高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501862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寻址服务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—</a:t>
            </a:r>
            <a:r>
              <a:rPr kumimoji="1" lang="en-US" altLang="zh-CN" sz="3600" dirty="0" err="1">
                <a:latin typeface="SimHei" panose="02010609060101010101" pitchFamily="49" charset="-122"/>
                <a:ea typeface="SimHei" panose="02010609060101010101" pitchFamily="49" charset="-122"/>
              </a:rPr>
              <a:t>RocketMQ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架构参考</a:t>
            </a:r>
          </a:p>
        </p:txBody>
      </p:sp>
      <p:pic>
        <p:nvPicPr>
          <p:cNvPr id="1026" name="Picture 2" descr="1_部署架构">
            <a:extLst>
              <a:ext uri="{FF2B5EF4-FFF2-40B4-BE49-F238E27FC236}">
                <a16:creationId xmlns:a16="http://schemas.microsoft.com/office/drawing/2014/main" id="{5FC0E536-2C53-E06F-FB35-B9401459EE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70" y="1813180"/>
            <a:ext cx="11057860" cy="456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445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寻址服务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—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多网络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lookup</a:t>
            </a:r>
            <a:endParaRPr kumimoji="1" lang="zh-CN" altLang="en-US" sz="3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6" name="图片 5" descr="图示&#10;&#10;描述已自动生成">
            <a:extLst>
              <a:ext uri="{FF2B5EF4-FFF2-40B4-BE49-F238E27FC236}">
                <a16:creationId xmlns:a16="http://schemas.microsoft.com/office/drawing/2014/main" id="{6B6621FD-26A5-9AE1-F14E-0BE94517E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437" y="1827431"/>
            <a:ext cx="8254150" cy="460419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A618998-A692-5751-36BC-CE69DDB2E08E}"/>
              </a:ext>
            </a:extLst>
          </p:cNvPr>
          <p:cNvSpPr txBox="1"/>
          <p:nvPr/>
        </p:nvSpPr>
        <p:spPr>
          <a:xfrm>
            <a:off x="504517" y="1930139"/>
            <a:ext cx="2770312" cy="2252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返回不同</a:t>
            </a:r>
            <a:r>
              <a:rPr kumimoji="1" lang="en-US" altLang="zh-CN" sz="2400" dirty="0" err="1"/>
              <a:t>ip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动态增减接入点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使用侧低感知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扩缩容自动化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749081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寻址服务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—lookup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时序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23F15B8-168F-0A80-7E61-B6846F9DE274}"/>
              </a:ext>
            </a:extLst>
          </p:cNvPr>
          <p:cNvSpPr txBox="1"/>
          <p:nvPr/>
        </p:nvSpPr>
        <p:spPr>
          <a:xfrm>
            <a:off x="504515" y="1930139"/>
            <a:ext cx="4351069" cy="2252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 err="1"/>
              <a:t>PulsarClient</a:t>
            </a:r>
            <a:r>
              <a:rPr kumimoji="1" lang="zh-CN" altLang="en-US" sz="2400" dirty="0"/>
              <a:t>寻址机制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中间嵌入代理层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接入点自动感知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直连模式与</a:t>
            </a:r>
            <a:r>
              <a:rPr kumimoji="1" lang="en-US" altLang="zh-CN" sz="2400" dirty="0"/>
              <a:t>proxy</a:t>
            </a:r>
            <a:r>
              <a:rPr kumimoji="1" lang="zh-CN" altLang="en-US" sz="2400" dirty="0"/>
              <a:t>模式的折中</a:t>
            </a:r>
            <a:endParaRPr kumimoji="1" lang="en-US" altLang="zh-CN" sz="2400" dirty="0"/>
          </a:p>
        </p:txBody>
      </p:sp>
      <p:pic>
        <p:nvPicPr>
          <p:cNvPr id="7" name="图片 6" descr="图示&#10;&#10;描述已自动生成">
            <a:extLst>
              <a:ext uri="{FF2B5EF4-FFF2-40B4-BE49-F238E27FC236}">
                <a16:creationId xmlns:a16="http://schemas.microsoft.com/office/drawing/2014/main" id="{FAF2F8AE-FB58-8B83-78AF-3F7CC9A13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880" y="245216"/>
            <a:ext cx="6097825" cy="636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073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寻址服务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—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集群间调度</a:t>
            </a:r>
          </a:p>
        </p:txBody>
      </p:sp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A1C461A9-7402-B2D0-AB48-AC6AE86D8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438" y="1744422"/>
            <a:ext cx="9030143" cy="444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16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跨集群迁移</a:t>
            </a:r>
          </a:p>
        </p:txBody>
      </p:sp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315CB8A3-A469-5A2B-4210-03C5083DD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0130" y="1297172"/>
            <a:ext cx="8172894" cy="470989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A55893D-6FFE-FE94-4C8E-CB10B854A10C}"/>
              </a:ext>
            </a:extLst>
          </p:cNvPr>
          <p:cNvSpPr txBox="1"/>
          <p:nvPr/>
        </p:nvSpPr>
        <p:spPr>
          <a:xfrm>
            <a:off x="504517" y="1930139"/>
            <a:ext cx="3089288" cy="39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Tenant</a:t>
            </a:r>
            <a:r>
              <a:rPr kumimoji="1" lang="zh-CN" altLang="en-US" sz="2400" dirty="0"/>
              <a:t>与集群关系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寻址服务决定路由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元数据迁移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消息双向同步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进度定时同步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切换</a:t>
            </a:r>
            <a:r>
              <a:rPr kumimoji="1" lang="en-US" altLang="zh-CN" sz="2400" dirty="0"/>
              <a:t>+unload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两集群同时服务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003001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跨集群迁移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—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消息同步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69FC222-4A92-E1C7-2660-776A288A51C8}"/>
              </a:ext>
            </a:extLst>
          </p:cNvPr>
          <p:cNvSpPr txBox="1"/>
          <p:nvPr/>
        </p:nvSpPr>
        <p:spPr>
          <a:xfrm>
            <a:off x="544480" y="1813180"/>
            <a:ext cx="2627642" cy="590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Geo-Replication</a:t>
            </a:r>
            <a:endParaRPr kumimoji="1" lang="zh-CN" altLang="en-US"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7D87E15-23A7-F598-79E5-9DC300E2A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455" y="1667930"/>
            <a:ext cx="7772400" cy="467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49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跨集群迁移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—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进度同步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69FC222-4A92-E1C7-2660-776A288A51C8}"/>
              </a:ext>
            </a:extLst>
          </p:cNvPr>
          <p:cNvSpPr txBox="1"/>
          <p:nvPr/>
        </p:nvSpPr>
        <p:spPr>
          <a:xfrm>
            <a:off x="544480" y="1813180"/>
            <a:ext cx="7244291" cy="22520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消息迁移：头部携带源集群消息</a:t>
            </a:r>
            <a:r>
              <a:rPr kumimoji="1" lang="en-US" altLang="zh-CN" sz="2400" dirty="0"/>
              <a:t>id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定时同步：源集群定时将消费进度同步至目标集群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进度缓存：目标集群将消费进度缓存在内存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投递过滤：消费流程中基于进度缓存过滤</a:t>
            </a:r>
          </a:p>
        </p:txBody>
      </p:sp>
    </p:spTree>
    <p:extLst>
      <p:ext uri="{BB962C8B-B14F-4D97-AF65-F5344CB8AC3E}">
        <p14:creationId xmlns:p14="http://schemas.microsoft.com/office/powerpoint/2010/main" val="26634579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跨地区容灾</a:t>
            </a:r>
          </a:p>
        </p:txBody>
      </p:sp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D177772E-2AE7-AE21-A203-EE09D30BB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789" y="69111"/>
            <a:ext cx="7004513" cy="671977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38A43CF-400D-9700-2E32-4E06DFD283E8}"/>
              </a:ext>
            </a:extLst>
          </p:cNvPr>
          <p:cNvSpPr txBox="1"/>
          <p:nvPr/>
        </p:nvSpPr>
        <p:spPr>
          <a:xfrm>
            <a:off x="504516" y="1930139"/>
            <a:ext cx="3907996" cy="3360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同时只有单集群服务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元数据定时同步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消息、进度不同步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回切：容灾集群堆积回写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切流：域名解析切换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跨地区时延大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941108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ED3B6D-09F4-7162-530E-FE1BB70D4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034DB602-A7DD-8D21-2A0F-C1ED9A8C5925}"/>
              </a:ext>
            </a:extLst>
          </p:cNvPr>
          <p:cNvSpPr txBox="1">
            <a:spLocks/>
          </p:cNvSpPr>
          <p:nvPr/>
        </p:nvSpPr>
        <p:spPr>
          <a:xfrm>
            <a:off x="260034" y="756134"/>
            <a:ext cx="2947639" cy="6579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个人简介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90AC598-3DDB-6C5C-F60A-D080AF79D15D}"/>
              </a:ext>
            </a:extLst>
          </p:cNvPr>
          <p:cNvSpPr txBox="1"/>
          <p:nvPr/>
        </p:nvSpPr>
        <p:spPr>
          <a:xfrm>
            <a:off x="786161" y="2067960"/>
            <a:ext cx="106196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林宇强，腾讯云高级工程师，负责腾讯云</a:t>
            </a:r>
            <a:r>
              <a:rPr kumimoji="1" lang="en-US" altLang="zh-CN" sz="2400" dirty="0" err="1"/>
              <a:t>AoP</a:t>
            </a:r>
            <a:r>
              <a:rPr kumimoji="1" lang="zh-CN" altLang="en-US" sz="2400" dirty="0"/>
              <a:t>、</a:t>
            </a:r>
            <a:r>
              <a:rPr kumimoji="1" lang="en-US" altLang="zh-CN" sz="2400" dirty="0"/>
              <a:t>RabbitMQ</a:t>
            </a:r>
            <a:r>
              <a:rPr kumimoji="1" lang="zh-CN" altLang="en-US" sz="2400" dirty="0"/>
              <a:t>、</a:t>
            </a:r>
            <a:r>
              <a:rPr kumimoji="1" lang="en-US" altLang="zh-CN" sz="2400" dirty="0"/>
              <a:t>Pulsar</a:t>
            </a:r>
            <a:r>
              <a:rPr kumimoji="1" lang="zh-CN" altLang="en-US" sz="2400" dirty="0"/>
              <a:t>商业化开发工作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擅长领域：消息队列、</a:t>
            </a:r>
            <a:r>
              <a:rPr kumimoji="1" lang="en" altLang="zh-CN" sz="2400" dirty="0"/>
              <a:t>API</a:t>
            </a:r>
            <a:r>
              <a:rPr kumimoji="1" lang="zh-CN" altLang="en-US" sz="2400" dirty="0"/>
              <a:t>网关、微服务、数据同步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zh-CN" altLang="en-US" sz="2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20E1DE7-AEA8-A9F7-3CB1-91672ED3A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603" y="3847962"/>
            <a:ext cx="2806643" cy="279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3063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62A58B8-58ED-CD1F-C8FD-E821E3C6D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副标题 2">
            <a:extLst>
              <a:ext uri="{FF2B5EF4-FFF2-40B4-BE49-F238E27FC236}">
                <a16:creationId xmlns:a16="http://schemas.microsoft.com/office/drawing/2014/main" id="{D96B9EB1-A0E0-384E-85D1-5BA7ECA4B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8500" y="2850924"/>
            <a:ext cx="5715000" cy="578076"/>
          </a:xfrm>
        </p:spPr>
        <p:txBody>
          <a:bodyPr>
            <a:noAutofit/>
          </a:bodyPr>
          <a:lstStyle/>
          <a:p>
            <a:r>
              <a:rPr kumimoji="1" lang="en-US" altLang="zh-CN" sz="4000" b="1" dirty="0">
                <a:latin typeface="SimHei" panose="02010609060101010101" pitchFamily="49" charset="-122"/>
                <a:ea typeface="SimHei" panose="02010609060101010101" pitchFamily="49" charset="-122"/>
              </a:rPr>
              <a:t>FAQ</a:t>
            </a:r>
            <a:endParaRPr kumimoji="1" lang="zh-CN" altLang="en-US" sz="40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AutoShape 2" descr="logo">
            <a:extLst>
              <a:ext uri="{FF2B5EF4-FFF2-40B4-BE49-F238E27FC236}">
                <a16:creationId xmlns:a16="http://schemas.microsoft.com/office/drawing/2014/main" id="{591B6953-CF17-3D57-FD1D-92D40A4B07C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768138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62A58B8-58ED-CD1F-C8FD-E821E3C6D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AutoShape 2" descr="logo">
            <a:extLst>
              <a:ext uri="{FF2B5EF4-FFF2-40B4-BE49-F238E27FC236}">
                <a16:creationId xmlns:a16="http://schemas.microsoft.com/office/drawing/2014/main" id="{591B6953-CF17-3D57-FD1D-92D40A4B07C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N"/>
          </a:p>
        </p:txBody>
      </p:sp>
      <p:sp>
        <p:nvSpPr>
          <p:cNvPr id="4" name="副标题 2">
            <a:extLst>
              <a:ext uri="{FF2B5EF4-FFF2-40B4-BE49-F238E27FC236}">
                <a16:creationId xmlns:a16="http://schemas.microsoft.com/office/drawing/2014/main" id="{5C9A32C3-2805-181B-C4DC-57FC05DCD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8500" y="2850924"/>
            <a:ext cx="5715000" cy="578076"/>
          </a:xfrm>
        </p:spPr>
        <p:txBody>
          <a:bodyPr>
            <a:noAutofit/>
          </a:bodyPr>
          <a:lstStyle/>
          <a:p>
            <a:r>
              <a:rPr kumimoji="1" lang="en-US" altLang="zh-CN" sz="4000" b="1" dirty="0">
                <a:latin typeface="SimHei" panose="02010609060101010101" pitchFamily="49" charset="-122"/>
                <a:ea typeface="SimHei" panose="02010609060101010101" pitchFamily="49" charset="-122"/>
              </a:rPr>
              <a:t>Thanks</a:t>
            </a:r>
            <a:endParaRPr kumimoji="1" lang="zh-CN" altLang="en-US" sz="40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9300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ED3B6D-09F4-7162-530E-FE1BB70D4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88103CA-1DCD-BB31-ABEA-B6E91DFDF106}"/>
              </a:ext>
            </a:extLst>
          </p:cNvPr>
          <p:cNvSpPr txBox="1"/>
          <p:nvPr/>
        </p:nvSpPr>
        <p:spPr>
          <a:xfrm>
            <a:off x="776869" y="1859340"/>
            <a:ext cx="10619678" cy="3331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dirty="0"/>
              <a:t>整体架构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dirty="0"/>
              <a:t>寻址服务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dirty="0"/>
              <a:t>跨集群迁移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dirty="0"/>
              <a:t>跨地区容灾</a:t>
            </a:r>
          </a:p>
        </p:txBody>
      </p:sp>
    </p:spTree>
    <p:extLst>
      <p:ext uri="{BB962C8B-B14F-4D97-AF65-F5344CB8AC3E}">
        <p14:creationId xmlns:p14="http://schemas.microsoft.com/office/powerpoint/2010/main" val="3002446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960337-3ADA-2343-A46F-EDCBBA3B24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087BCA0-B59F-8543-9A5E-5A410F122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6" y="673470"/>
            <a:ext cx="10311809" cy="836354"/>
          </a:xfrm>
        </p:spPr>
        <p:txBody>
          <a:bodyPr>
            <a:normAutofit/>
          </a:bodyPr>
          <a:lstStyle/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整体架构</a:t>
            </a:r>
          </a:p>
        </p:txBody>
      </p:sp>
      <p:pic>
        <p:nvPicPr>
          <p:cNvPr id="4" name="图片 3" descr="电脑截图&#10;&#10;中度可信度描述已自动生成">
            <a:extLst>
              <a:ext uri="{FF2B5EF4-FFF2-40B4-BE49-F238E27FC236}">
                <a16:creationId xmlns:a16="http://schemas.microsoft.com/office/drawing/2014/main" id="{892D596A-459D-7A4B-A432-47677374A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91" y="1398604"/>
            <a:ext cx="11270217" cy="512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28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24187A8-5D4D-18A4-5D35-BD6B78597D0A}"/>
              </a:ext>
            </a:extLst>
          </p:cNvPr>
          <p:cNvSpPr txBox="1"/>
          <p:nvPr/>
        </p:nvSpPr>
        <p:spPr>
          <a:xfrm>
            <a:off x="510361" y="1813180"/>
            <a:ext cx="4657062" cy="39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完全容器化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多环境、多地区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多可用区</a:t>
            </a:r>
            <a:r>
              <a:rPr kumimoji="1" lang="en-US" altLang="zh-CN" sz="2400" dirty="0"/>
              <a:t>(</a:t>
            </a:r>
            <a:r>
              <a:rPr kumimoji="1" lang="zh-CN" altLang="en-US" sz="2400" dirty="0"/>
              <a:t>同城多机房</a:t>
            </a:r>
            <a:r>
              <a:rPr kumimoji="1" lang="en-US" altLang="zh-CN" sz="2400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集群数量多、</a:t>
            </a:r>
            <a:r>
              <a:rPr kumimoji="1" lang="en-US" altLang="zh-CN" sz="2400" dirty="0"/>
              <a:t>topic</a:t>
            </a:r>
            <a:r>
              <a:rPr kumimoji="1" lang="zh-CN" altLang="en-US" sz="2400" dirty="0"/>
              <a:t>规模大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产品形态多种多样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虚拟网络，接入方式多样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支持集群热迁移</a:t>
            </a:r>
            <a:endParaRPr kumimoji="1" lang="en-US" altLang="zh-CN" sz="2400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设计背景</a:t>
            </a:r>
          </a:p>
        </p:txBody>
      </p:sp>
    </p:spTree>
    <p:extLst>
      <p:ext uri="{BB962C8B-B14F-4D97-AF65-F5344CB8AC3E}">
        <p14:creationId xmlns:p14="http://schemas.microsoft.com/office/powerpoint/2010/main" val="4144739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9006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容器化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BF25340-5D76-F411-7644-1497A0052F59}"/>
              </a:ext>
            </a:extLst>
          </p:cNvPr>
          <p:cNvSpPr txBox="1"/>
          <p:nvPr/>
        </p:nvSpPr>
        <p:spPr>
          <a:xfrm>
            <a:off x="510361" y="1813180"/>
            <a:ext cx="4657062" cy="4468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固定</a:t>
            </a:r>
            <a:r>
              <a:rPr kumimoji="1" lang="en-US" altLang="zh-CN" sz="2400" dirty="0"/>
              <a:t>IP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Underlay</a:t>
            </a:r>
            <a:r>
              <a:rPr kumimoji="1" lang="zh-CN" altLang="en-US" sz="2400" dirty="0"/>
              <a:t>网络，与</a:t>
            </a:r>
            <a:r>
              <a:rPr kumimoji="1" lang="en-US" altLang="zh-CN" sz="2400" dirty="0"/>
              <a:t>Node</a:t>
            </a:r>
            <a:r>
              <a:rPr kumimoji="1" lang="zh-CN" altLang="en-US" sz="2400" dirty="0"/>
              <a:t>拉平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云盘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Pod</a:t>
            </a:r>
            <a:r>
              <a:rPr kumimoji="1" lang="zh-CN" altLang="en-US" sz="2400" dirty="0"/>
              <a:t>独占</a:t>
            </a:r>
            <a:r>
              <a:rPr kumimoji="1" lang="en-US" altLang="zh-CN" sz="2400" dirty="0"/>
              <a:t>Node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与</a:t>
            </a:r>
            <a:r>
              <a:rPr kumimoji="1" lang="en-US" altLang="zh-CN" sz="2400" dirty="0"/>
              <a:t>CVM</a:t>
            </a:r>
            <a:r>
              <a:rPr kumimoji="1" lang="zh-CN" altLang="en-US" sz="2400" dirty="0"/>
              <a:t>共存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优雅停机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Liveness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probe</a:t>
            </a:r>
            <a:r>
              <a:rPr kumimoji="1" lang="zh-CN" altLang="en-US" sz="2400" dirty="0"/>
              <a:t>调优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Helm</a:t>
            </a:r>
            <a:r>
              <a:rPr kumimoji="1" lang="zh-CN" altLang="en-US" sz="2400" dirty="0"/>
              <a:t>编排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726631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Topic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规模大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BF25340-5D76-F411-7644-1497A0052F59}"/>
              </a:ext>
            </a:extLst>
          </p:cNvPr>
          <p:cNvSpPr txBox="1"/>
          <p:nvPr/>
        </p:nvSpPr>
        <p:spPr>
          <a:xfrm>
            <a:off x="510361" y="1813180"/>
            <a:ext cx="4657062" cy="280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 err="1"/>
              <a:t>Zk</a:t>
            </a:r>
            <a:r>
              <a:rPr kumimoji="1" lang="zh-CN" altLang="en-US" sz="2400" dirty="0"/>
              <a:t>元数据过多，负载高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启动变慢，</a:t>
            </a:r>
            <a:r>
              <a:rPr kumimoji="1" lang="en-US" altLang="zh-CN" sz="2400" dirty="0"/>
              <a:t>k8s</a:t>
            </a:r>
            <a:r>
              <a:rPr kumimoji="1" lang="zh-CN" altLang="en-US" sz="2400" dirty="0"/>
              <a:t>就绪误判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Broker</a:t>
            </a:r>
            <a:r>
              <a:rPr kumimoji="1" lang="zh-CN" altLang="en-US" sz="2400" dirty="0"/>
              <a:t>重启爆炸半径大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Lookup</a:t>
            </a:r>
            <a:r>
              <a:rPr kumimoji="1" lang="zh-CN" altLang="en-US" sz="2400" dirty="0"/>
              <a:t>性能变差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监控采集聚合引发质变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219276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产品形态多样</a:t>
            </a:r>
          </a:p>
        </p:txBody>
      </p:sp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CA63B619-9D61-3FA0-64E6-3338C2589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017" y="2055703"/>
            <a:ext cx="10143973" cy="333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126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Content Placeholder 5">
            <a:extLst>
              <a:ext uri="{FF2B5EF4-FFF2-40B4-BE49-F238E27FC236}">
                <a16:creationId xmlns:a16="http://schemas.microsoft.com/office/drawing/2014/main" id="{CE138C44-D499-B1FB-E09C-51F856D7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68464C-BA64-DAB8-2B57-A62A4D9BA6B7}"/>
              </a:ext>
            </a:extLst>
          </p:cNvPr>
          <p:cNvSpPr txBox="1"/>
          <p:nvPr/>
        </p:nvSpPr>
        <p:spPr>
          <a:xfrm>
            <a:off x="925286" y="3701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0621D48-84F7-1347-9C94-0685ABFF7559}"/>
              </a:ext>
            </a:extLst>
          </p:cNvPr>
          <p:cNvSpPr txBox="1">
            <a:spLocks/>
          </p:cNvSpPr>
          <p:nvPr/>
        </p:nvSpPr>
        <p:spPr>
          <a:xfrm>
            <a:off x="318976" y="673470"/>
            <a:ext cx="10311809" cy="8363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接入方式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——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内网接入</a:t>
            </a:r>
          </a:p>
        </p:txBody>
      </p:sp>
      <p:pic>
        <p:nvPicPr>
          <p:cNvPr id="3" name="图片 2" descr="图示, 示意图&#10;&#10;描述已自动生成">
            <a:extLst>
              <a:ext uri="{FF2B5EF4-FFF2-40B4-BE49-F238E27FC236}">
                <a16:creationId xmlns:a16="http://schemas.microsoft.com/office/drawing/2014/main" id="{60EDD050-EE17-97C7-0DB0-D41A1960B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117" y="739446"/>
            <a:ext cx="6525907" cy="561399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7B479D0-C626-938D-F841-368A77362F02}"/>
              </a:ext>
            </a:extLst>
          </p:cNvPr>
          <p:cNvSpPr txBox="1"/>
          <p:nvPr/>
        </p:nvSpPr>
        <p:spPr>
          <a:xfrm>
            <a:off x="504516" y="1930139"/>
            <a:ext cx="4657062" cy="1698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位于同网络平面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等同于自建场景</a:t>
            </a:r>
            <a:endParaRPr kumimoji="1"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真实</a:t>
            </a:r>
            <a:r>
              <a:rPr kumimoji="1" lang="en-US" altLang="zh-CN" sz="2400" dirty="0" err="1"/>
              <a:t>ip</a:t>
            </a:r>
            <a:r>
              <a:rPr kumimoji="1" lang="zh-CN" altLang="en-US" sz="2400" dirty="0"/>
              <a:t>：无网络转换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650796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mmit 亚洲" id="{6774D372-F93A-9143-A142-A09BAAA6011F}" vid="{FE868456-DEA3-CC4A-B411-C35D7ECC33F5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主题​​</Template>
  <TotalTime>4095</TotalTime>
  <Words>426</Words>
  <Application>Microsoft Macintosh PowerPoint</Application>
  <PresentationFormat>Widescreen</PresentationFormat>
  <Paragraphs>88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等线</vt:lpstr>
      <vt:lpstr>等线 Light</vt:lpstr>
      <vt:lpstr>KaiTi</vt:lpstr>
      <vt:lpstr>SimHei</vt:lpstr>
      <vt:lpstr>Arial</vt:lpstr>
      <vt:lpstr>Calibri</vt:lpstr>
      <vt:lpstr>Office 主题​​</vt:lpstr>
      <vt:lpstr>PowerPoint Presentation</vt:lpstr>
      <vt:lpstr>PowerPoint Presentation</vt:lpstr>
      <vt:lpstr>PowerPoint Presentation</vt:lpstr>
      <vt:lpstr>整体架构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hangc0276@163.com</dc:creator>
  <cp:lastModifiedBy>Zili Chen</cp:lastModifiedBy>
  <cp:revision>18</cp:revision>
  <dcterms:created xsi:type="dcterms:W3CDTF">2023-10-08T14:21:56Z</dcterms:created>
  <dcterms:modified xsi:type="dcterms:W3CDTF">2023-10-14T01:36:45Z</dcterms:modified>
</cp:coreProperties>
</file>

<file path=docProps/thumbnail.jpeg>
</file>